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60" r:id="rId3"/>
    <p:sldId id="261" r:id="rId4"/>
    <p:sldId id="262" r:id="rId5"/>
    <p:sldId id="531" r:id="rId6"/>
    <p:sldId id="532" r:id="rId7"/>
    <p:sldId id="546" r:id="rId8"/>
    <p:sldId id="54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4865D84-B180-1D46-B83A-A2AAA0A6C8A4}">
          <p14:sldIdLst>
            <p14:sldId id="256"/>
          </p14:sldIdLst>
        </p14:section>
        <p14:section name="OSA-Bronchiectasis" id="{76DD91FE-6EA4-4746-93C8-3806C8D3738A}">
          <p14:sldIdLst>
            <p14:sldId id="260"/>
            <p14:sldId id="261"/>
            <p14:sldId id="262"/>
            <p14:sldId id="531"/>
            <p14:sldId id="532"/>
          </p14:sldIdLst>
        </p14:section>
        <p14:section name="TBM EDAC" id="{528BD0CA-7D91-1F4E-8395-D256D095AFBA}">
          <p14:sldIdLst>
            <p14:sldId id="546"/>
            <p14:sldId id="54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6327"/>
  </p:normalViewPr>
  <p:slideViewPr>
    <p:cSldViewPr snapToGrid="0" snapToObjects="1">
      <p:cViewPr varScale="1">
        <p:scale>
          <a:sx n="128" d="100"/>
          <a:sy n="128" d="100"/>
        </p:scale>
        <p:origin x="48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0B1E3A-E099-4242-91E8-F2B5077F7CA9}" type="datetimeFigureOut">
              <a:rPr lang="en-US" smtClean="0"/>
              <a:t>3/26/22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B4C4A1-4A23-544A-9031-689086E0F6C4}" type="slidenum">
              <a:rPr lang="en-US" smtClean="0"/>
              <a:t>‹#›</a:t>
            </a:fld>
            <a:endParaRPr lang="en-US"/>
          </a:p>
        </p:txBody>
      </p:sp>
    </p:spTree>
    <p:extLst>
      <p:ext uri="{BB962C8B-B14F-4D97-AF65-F5344CB8AC3E}">
        <p14:creationId xmlns:p14="http://schemas.microsoft.com/office/powerpoint/2010/main" val="3810197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 irreversible, permanent, abnormal dilation of </a:t>
            </a:r>
            <a:r>
              <a:rPr lang="en-US" dirty="0" err="1"/>
              <a:t>thre</a:t>
            </a:r>
            <a:r>
              <a:rPr lang="en-US" dirty="0"/>
              <a:t> bronchi and bronchioles leading to productive cough and dyspnea due to </a:t>
            </a:r>
            <a:r>
              <a:rPr lang="en-US" dirty="0" err="1"/>
              <a:t>decling</a:t>
            </a:r>
            <a:r>
              <a:rPr lang="en-US" dirty="0"/>
              <a:t> in lung function</a:t>
            </a:r>
          </a:p>
        </p:txBody>
      </p:sp>
      <p:sp>
        <p:nvSpPr>
          <p:cNvPr id="4" name="Slide Number Placeholder 3"/>
          <p:cNvSpPr>
            <a:spLocks noGrp="1"/>
          </p:cNvSpPr>
          <p:nvPr>
            <p:ph type="sldNum" sz="quarter" idx="5"/>
          </p:nvPr>
        </p:nvSpPr>
        <p:spPr/>
        <p:txBody>
          <a:bodyPr/>
          <a:lstStyle/>
          <a:p>
            <a:fld id="{B34039EE-F296-5C4C-B7C3-08856869CF80}" type="slidenum">
              <a:rPr lang="en-US" smtClean="0"/>
              <a:t>2</a:t>
            </a:fld>
            <a:endParaRPr lang="en-US"/>
          </a:p>
        </p:txBody>
      </p:sp>
    </p:spTree>
    <p:extLst>
      <p:ext uri="{BB962C8B-B14F-4D97-AF65-F5344CB8AC3E}">
        <p14:creationId xmlns:p14="http://schemas.microsoft.com/office/powerpoint/2010/main" val="1669847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3</a:t>
            </a:fld>
            <a:endParaRPr lang="en-US"/>
          </a:p>
        </p:txBody>
      </p:sp>
    </p:spTree>
    <p:extLst>
      <p:ext uri="{BB962C8B-B14F-4D97-AF65-F5344CB8AC3E}">
        <p14:creationId xmlns:p14="http://schemas.microsoft.com/office/powerpoint/2010/main" val="33993453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4</a:t>
            </a:fld>
            <a:endParaRPr lang="en-US"/>
          </a:p>
        </p:txBody>
      </p:sp>
    </p:spTree>
    <p:extLst>
      <p:ext uri="{BB962C8B-B14F-4D97-AF65-F5344CB8AC3E}">
        <p14:creationId xmlns:p14="http://schemas.microsoft.com/office/powerpoint/2010/main" val="2698151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5</a:t>
            </a:fld>
            <a:endParaRPr lang="en-US"/>
          </a:p>
        </p:txBody>
      </p:sp>
    </p:spTree>
    <p:extLst>
      <p:ext uri="{BB962C8B-B14F-4D97-AF65-F5344CB8AC3E}">
        <p14:creationId xmlns:p14="http://schemas.microsoft.com/office/powerpoint/2010/main" val="1446414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r>
              <a:rPr lang="en-US" sz="1200" b="0" i="0" kern="1200" dirty="0">
                <a:solidFill>
                  <a:schemeClr val="tx1"/>
                </a:solidFill>
                <a:effectLst/>
                <a:latin typeface="+mn-lt"/>
                <a:ea typeface="+mn-ea"/>
                <a:cs typeface="+mn-cs"/>
              </a:rPr>
              <a:t>Other inclusion criteria were age between 18 and 65 years, use of a long-acting bronchodilator (BD), clinical stability for at least one month, and willingness to participate in the study and provide signed informed consent. Exclusion criteria were BCTS stemming from CF (i.e., chloride level in sweat &gt; 60 mmol/L), a history of smoking, other lung diseases such as COPD, asthma and/or other comorbidities that may affect the diagnosis and/or prognosis of BCTS, or inability of the patient to understand the administered questionnaire.” – interesting to exclude all smokers/former smokers</a:t>
            </a:r>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6</a:t>
            </a:fld>
            <a:endParaRPr lang="en-US"/>
          </a:p>
        </p:txBody>
      </p:sp>
    </p:spTree>
    <p:extLst>
      <p:ext uri="{BB962C8B-B14F-4D97-AF65-F5344CB8AC3E}">
        <p14:creationId xmlns:p14="http://schemas.microsoft.com/office/powerpoint/2010/main" val="3045174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Majid 2017 – overall review = </a:t>
            </a:r>
            <a:r>
              <a:rPr lang="en-US" dirty="0" err="1"/>
              <a:t>upodate</a:t>
            </a:r>
            <a:endParaRPr lang="en-US" dirty="0"/>
          </a:p>
          <a:p>
            <a:endParaRPr lang="en-US" dirty="0"/>
          </a:p>
          <a:p>
            <a:r>
              <a:rPr lang="en-US" dirty="0"/>
              <a:t>Sleep relationship</a:t>
            </a:r>
          </a:p>
          <a:p>
            <a:endParaRPr lang="en-US" dirty="0"/>
          </a:p>
          <a:p>
            <a:r>
              <a:rPr lang="en-US" dirty="0"/>
              <a:t>Seaman and </a:t>
            </a:r>
            <a:r>
              <a:rPr lang="en-US" dirty="0" err="1"/>
              <a:t>Musani</a:t>
            </a:r>
            <a:r>
              <a:rPr lang="en-US" dirty="0"/>
              <a:t> 2012; </a:t>
            </a:r>
          </a:p>
        </p:txBody>
      </p:sp>
      <p:sp>
        <p:nvSpPr>
          <p:cNvPr id="4" name="Slide Number Placeholder 3"/>
          <p:cNvSpPr>
            <a:spLocks noGrp="1"/>
          </p:cNvSpPr>
          <p:nvPr>
            <p:ph type="sldNum" sz="quarter" idx="5"/>
          </p:nvPr>
        </p:nvSpPr>
        <p:spPr/>
        <p:txBody>
          <a:bodyPr/>
          <a:lstStyle/>
          <a:p>
            <a:fld id="{B34039EE-F296-5C4C-B7C3-08856869CF80}" type="slidenum">
              <a:rPr lang="en-US" smtClean="0"/>
              <a:t>7</a:t>
            </a:fld>
            <a:endParaRPr lang="en-US"/>
          </a:p>
        </p:txBody>
      </p:sp>
    </p:spTree>
    <p:extLst>
      <p:ext uri="{BB962C8B-B14F-4D97-AF65-F5344CB8AC3E}">
        <p14:creationId xmlns:p14="http://schemas.microsoft.com/office/powerpoint/2010/main" val="28844853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4039EE-F296-5C4C-B7C3-08856869CF80}" type="slidenum">
              <a:rPr lang="en-US" smtClean="0"/>
              <a:t>8</a:t>
            </a:fld>
            <a:endParaRPr lang="en-US"/>
          </a:p>
        </p:txBody>
      </p:sp>
    </p:spTree>
    <p:extLst>
      <p:ext uri="{BB962C8B-B14F-4D97-AF65-F5344CB8AC3E}">
        <p14:creationId xmlns:p14="http://schemas.microsoft.com/office/powerpoint/2010/main" val="20548231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3249E-551F-2D41-9E07-DA38685F91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A2736A0-229D-774C-BF53-17757A175A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07EFDE1-BCB9-434E-8107-A955307D8911}"/>
              </a:ext>
            </a:extLst>
          </p:cNvPr>
          <p:cNvSpPr>
            <a:spLocks noGrp="1"/>
          </p:cNvSpPr>
          <p:nvPr>
            <p:ph type="dt" sz="half" idx="10"/>
          </p:nvPr>
        </p:nvSpPr>
        <p:spPr/>
        <p:txBody>
          <a:bodyPr/>
          <a:lstStyle/>
          <a:p>
            <a:fld id="{3CDF628D-5B93-9F4B-A04F-737036658E97}" type="datetimeFigureOut">
              <a:rPr lang="en-US" smtClean="0"/>
              <a:t>3/26/22</a:t>
            </a:fld>
            <a:endParaRPr lang="en-US"/>
          </a:p>
        </p:txBody>
      </p:sp>
      <p:sp>
        <p:nvSpPr>
          <p:cNvPr id="5" name="Footer Placeholder 4">
            <a:extLst>
              <a:ext uri="{FF2B5EF4-FFF2-40B4-BE49-F238E27FC236}">
                <a16:creationId xmlns:a16="http://schemas.microsoft.com/office/drawing/2014/main" id="{7A7BA888-C5DB-EC47-B919-5227ED2C0F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368A3D-1A5B-C848-888C-A98A2505221C}"/>
              </a:ext>
            </a:extLst>
          </p:cNvPr>
          <p:cNvSpPr>
            <a:spLocks noGrp="1"/>
          </p:cNvSpPr>
          <p:nvPr>
            <p:ph type="sldNum" sz="quarter" idx="12"/>
          </p:nvPr>
        </p:nvSpPr>
        <p:spPr/>
        <p:txBody>
          <a:bodyPr/>
          <a:lstStyle/>
          <a:p>
            <a:fld id="{7655727C-9597-C643-B22F-9534F73D2657}" type="slidenum">
              <a:rPr lang="en-US" smtClean="0"/>
              <a:t>‹#›</a:t>
            </a:fld>
            <a:endParaRPr lang="en-US"/>
          </a:p>
        </p:txBody>
      </p:sp>
    </p:spTree>
    <p:extLst>
      <p:ext uri="{BB962C8B-B14F-4D97-AF65-F5344CB8AC3E}">
        <p14:creationId xmlns:p14="http://schemas.microsoft.com/office/powerpoint/2010/main" val="1078981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F28F1-1F83-224C-B418-D55634B840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D5CCC5-F1EF-A242-B43A-7816E63CBE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FF7949-C239-E04A-A742-9814B783A44A}"/>
              </a:ext>
            </a:extLst>
          </p:cNvPr>
          <p:cNvSpPr>
            <a:spLocks noGrp="1"/>
          </p:cNvSpPr>
          <p:nvPr>
            <p:ph type="dt" sz="half" idx="10"/>
          </p:nvPr>
        </p:nvSpPr>
        <p:spPr/>
        <p:txBody>
          <a:bodyPr/>
          <a:lstStyle/>
          <a:p>
            <a:fld id="{3CDF628D-5B93-9F4B-A04F-737036658E97}" type="datetimeFigureOut">
              <a:rPr lang="en-US" smtClean="0"/>
              <a:t>3/26/22</a:t>
            </a:fld>
            <a:endParaRPr lang="en-US"/>
          </a:p>
        </p:txBody>
      </p:sp>
      <p:sp>
        <p:nvSpPr>
          <p:cNvPr id="5" name="Footer Placeholder 4">
            <a:extLst>
              <a:ext uri="{FF2B5EF4-FFF2-40B4-BE49-F238E27FC236}">
                <a16:creationId xmlns:a16="http://schemas.microsoft.com/office/drawing/2014/main" id="{39F90CA3-E183-D842-98DF-9042ECFCE1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94548-72C1-D04E-A7BA-C8EC430CAD55}"/>
              </a:ext>
            </a:extLst>
          </p:cNvPr>
          <p:cNvSpPr>
            <a:spLocks noGrp="1"/>
          </p:cNvSpPr>
          <p:nvPr>
            <p:ph type="sldNum" sz="quarter" idx="12"/>
          </p:nvPr>
        </p:nvSpPr>
        <p:spPr/>
        <p:txBody>
          <a:bodyPr/>
          <a:lstStyle/>
          <a:p>
            <a:fld id="{7655727C-9597-C643-B22F-9534F73D2657}" type="slidenum">
              <a:rPr lang="en-US" smtClean="0"/>
              <a:t>‹#›</a:t>
            </a:fld>
            <a:endParaRPr lang="en-US"/>
          </a:p>
        </p:txBody>
      </p:sp>
    </p:spTree>
    <p:extLst>
      <p:ext uri="{BB962C8B-B14F-4D97-AF65-F5344CB8AC3E}">
        <p14:creationId xmlns:p14="http://schemas.microsoft.com/office/powerpoint/2010/main" val="453176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8AF7C6-061C-0948-A2EA-F8AC15E465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B0884A-72F0-A546-8313-32D16D1D1CC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5BC170-6347-A740-AD6D-107B110F6620}"/>
              </a:ext>
            </a:extLst>
          </p:cNvPr>
          <p:cNvSpPr>
            <a:spLocks noGrp="1"/>
          </p:cNvSpPr>
          <p:nvPr>
            <p:ph type="dt" sz="half" idx="10"/>
          </p:nvPr>
        </p:nvSpPr>
        <p:spPr/>
        <p:txBody>
          <a:bodyPr/>
          <a:lstStyle/>
          <a:p>
            <a:fld id="{3CDF628D-5B93-9F4B-A04F-737036658E97}" type="datetimeFigureOut">
              <a:rPr lang="en-US" smtClean="0"/>
              <a:t>3/26/22</a:t>
            </a:fld>
            <a:endParaRPr lang="en-US"/>
          </a:p>
        </p:txBody>
      </p:sp>
      <p:sp>
        <p:nvSpPr>
          <p:cNvPr id="5" name="Footer Placeholder 4">
            <a:extLst>
              <a:ext uri="{FF2B5EF4-FFF2-40B4-BE49-F238E27FC236}">
                <a16:creationId xmlns:a16="http://schemas.microsoft.com/office/drawing/2014/main" id="{76BC8152-04E5-5543-804F-8F018886BD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7A9D0F-2159-8743-90BF-FF08979D9ADF}"/>
              </a:ext>
            </a:extLst>
          </p:cNvPr>
          <p:cNvSpPr>
            <a:spLocks noGrp="1"/>
          </p:cNvSpPr>
          <p:nvPr>
            <p:ph type="sldNum" sz="quarter" idx="12"/>
          </p:nvPr>
        </p:nvSpPr>
        <p:spPr/>
        <p:txBody>
          <a:bodyPr/>
          <a:lstStyle/>
          <a:p>
            <a:fld id="{7655727C-9597-C643-B22F-9534F73D2657}" type="slidenum">
              <a:rPr lang="en-US" smtClean="0"/>
              <a:t>‹#›</a:t>
            </a:fld>
            <a:endParaRPr lang="en-US"/>
          </a:p>
        </p:txBody>
      </p:sp>
    </p:spTree>
    <p:extLst>
      <p:ext uri="{BB962C8B-B14F-4D97-AF65-F5344CB8AC3E}">
        <p14:creationId xmlns:p14="http://schemas.microsoft.com/office/powerpoint/2010/main" val="641418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D91CD-0FA0-4C46-9F8D-C524DE4256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4ADB5F-D5B5-D342-990B-9CE126844C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8A2D8C-1728-E640-8BAE-350803CFBDB6}"/>
              </a:ext>
            </a:extLst>
          </p:cNvPr>
          <p:cNvSpPr>
            <a:spLocks noGrp="1"/>
          </p:cNvSpPr>
          <p:nvPr>
            <p:ph type="dt" sz="half" idx="10"/>
          </p:nvPr>
        </p:nvSpPr>
        <p:spPr/>
        <p:txBody>
          <a:bodyPr/>
          <a:lstStyle/>
          <a:p>
            <a:fld id="{3CDF628D-5B93-9F4B-A04F-737036658E97}" type="datetimeFigureOut">
              <a:rPr lang="en-US" smtClean="0"/>
              <a:t>3/26/22</a:t>
            </a:fld>
            <a:endParaRPr lang="en-US"/>
          </a:p>
        </p:txBody>
      </p:sp>
      <p:sp>
        <p:nvSpPr>
          <p:cNvPr id="5" name="Footer Placeholder 4">
            <a:extLst>
              <a:ext uri="{FF2B5EF4-FFF2-40B4-BE49-F238E27FC236}">
                <a16:creationId xmlns:a16="http://schemas.microsoft.com/office/drawing/2014/main" id="{52A74378-619C-AA4E-B1C2-27DAF356E4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70599-44BE-A041-8AC2-ABDE4D4E5691}"/>
              </a:ext>
            </a:extLst>
          </p:cNvPr>
          <p:cNvSpPr>
            <a:spLocks noGrp="1"/>
          </p:cNvSpPr>
          <p:nvPr>
            <p:ph type="sldNum" sz="quarter" idx="12"/>
          </p:nvPr>
        </p:nvSpPr>
        <p:spPr/>
        <p:txBody>
          <a:bodyPr/>
          <a:lstStyle/>
          <a:p>
            <a:fld id="{7655727C-9597-C643-B22F-9534F73D2657}" type="slidenum">
              <a:rPr lang="en-US" smtClean="0"/>
              <a:t>‹#›</a:t>
            </a:fld>
            <a:endParaRPr lang="en-US"/>
          </a:p>
        </p:txBody>
      </p:sp>
    </p:spTree>
    <p:extLst>
      <p:ext uri="{BB962C8B-B14F-4D97-AF65-F5344CB8AC3E}">
        <p14:creationId xmlns:p14="http://schemas.microsoft.com/office/powerpoint/2010/main" val="2673407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E01BC-74BF-A24C-A5CA-F60B5FD64E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82A1F3-8B19-9042-814E-E67B8438E3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C1EACA-0CAB-7048-B61B-CF22B56906FA}"/>
              </a:ext>
            </a:extLst>
          </p:cNvPr>
          <p:cNvSpPr>
            <a:spLocks noGrp="1"/>
          </p:cNvSpPr>
          <p:nvPr>
            <p:ph type="dt" sz="half" idx="10"/>
          </p:nvPr>
        </p:nvSpPr>
        <p:spPr/>
        <p:txBody>
          <a:bodyPr/>
          <a:lstStyle/>
          <a:p>
            <a:fld id="{3CDF628D-5B93-9F4B-A04F-737036658E97}" type="datetimeFigureOut">
              <a:rPr lang="en-US" smtClean="0"/>
              <a:t>3/26/22</a:t>
            </a:fld>
            <a:endParaRPr lang="en-US"/>
          </a:p>
        </p:txBody>
      </p:sp>
      <p:sp>
        <p:nvSpPr>
          <p:cNvPr id="5" name="Footer Placeholder 4">
            <a:extLst>
              <a:ext uri="{FF2B5EF4-FFF2-40B4-BE49-F238E27FC236}">
                <a16:creationId xmlns:a16="http://schemas.microsoft.com/office/drawing/2014/main" id="{35978302-CDC1-F647-A939-1E084DAF58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5C9910-A06D-5040-AC40-5F8B80E2552A}"/>
              </a:ext>
            </a:extLst>
          </p:cNvPr>
          <p:cNvSpPr>
            <a:spLocks noGrp="1"/>
          </p:cNvSpPr>
          <p:nvPr>
            <p:ph type="sldNum" sz="quarter" idx="12"/>
          </p:nvPr>
        </p:nvSpPr>
        <p:spPr/>
        <p:txBody>
          <a:bodyPr/>
          <a:lstStyle/>
          <a:p>
            <a:fld id="{7655727C-9597-C643-B22F-9534F73D2657}" type="slidenum">
              <a:rPr lang="en-US" smtClean="0"/>
              <a:t>‹#›</a:t>
            </a:fld>
            <a:endParaRPr lang="en-US"/>
          </a:p>
        </p:txBody>
      </p:sp>
    </p:spTree>
    <p:extLst>
      <p:ext uri="{BB962C8B-B14F-4D97-AF65-F5344CB8AC3E}">
        <p14:creationId xmlns:p14="http://schemas.microsoft.com/office/powerpoint/2010/main" val="374194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112A6-C925-6D43-8B9A-0E410D5BCC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A123F9-8C05-E44D-A922-43EB4F837D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9E69B9-99A5-414E-8346-6BACF0DA61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77FE1F9-41B4-8F44-BCC9-12DF23BBA398}"/>
              </a:ext>
            </a:extLst>
          </p:cNvPr>
          <p:cNvSpPr>
            <a:spLocks noGrp="1"/>
          </p:cNvSpPr>
          <p:nvPr>
            <p:ph type="dt" sz="half" idx="10"/>
          </p:nvPr>
        </p:nvSpPr>
        <p:spPr/>
        <p:txBody>
          <a:bodyPr/>
          <a:lstStyle/>
          <a:p>
            <a:fld id="{3CDF628D-5B93-9F4B-A04F-737036658E97}" type="datetimeFigureOut">
              <a:rPr lang="en-US" smtClean="0"/>
              <a:t>3/26/22</a:t>
            </a:fld>
            <a:endParaRPr lang="en-US"/>
          </a:p>
        </p:txBody>
      </p:sp>
      <p:sp>
        <p:nvSpPr>
          <p:cNvPr id="6" name="Footer Placeholder 5">
            <a:extLst>
              <a:ext uri="{FF2B5EF4-FFF2-40B4-BE49-F238E27FC236}">
                <a16:creationId xmlns:a16="http://schemas.microsoft.com/office/drawing/2014/main" id="{F3C7FFF1-B2A2-054A-A296-B4507CF386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7BA292-8F65-134B-9F12-4C03C349DD94}"/>
              </a:ext>
            </a:extLst>
          </p:cNvPr>
          <p:cNvSpPr>
            <a:spLocks noGrp="1"/>
          </p:cNvSpPr>
          <p:nvPr>
            <p:ph type="sldNum" sz="quarter" idx="12"/>
          </p:nvPr>
        </p:nvSpPr>
        <p:spPr/>
        <p:txBody>
          <a:bodyPr/>
          <a:lstStyle/>
          <a:p>
            <a:fld id="{7655727C-9597-C643-B22F-9534F73D2657}" type="slidenum">
              <a:rPr lang="en-US" smtClean="0"/>
              <a:t>‹#›</a:t>
            </a:fld>
            <a:endParaRPr lang="en-US"/>
          </a:p>
        </p:txBody>
      </p:sp>
    </p:spTree>
    <p:extLst>
      <p:ext uri="{BB962C8B-B14F-4D97-AF65-F5344CB8AC3E}">
        <p14:creationId xmlns:p14="http://schemas.microsoft.com/office/powerpoint/2010/main" val="2255645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0138F-B9E2-714C-927E-6334736905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5815A3-C3D9-D743-9CB5-6AFA1E500A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8AAC8A6-F7FD-A347-A5B1-012CDF5CA7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702860D-2327-794A-AF81-026AC3FF84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3FA4E01-4286-6147-93AC-B4B1313386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70DBC5A-E240-1849-B1B3-E457D7EC18A2}"/>
              </a:ext>
            </a:extLst>
          </p:cNvPr>
          <p:cNvSpPr>
            <a:spLocks noGrp="1"/>
          </p:cNvSpPr>
          <p:nvPr>
            <p:ph type="dt" sz="half" idx="10"/>
          </p:nvPr>
        </p:nvSpPr>
        <p:spPr/>
        <p:txBody>
          <a:bodyPr/>
          <a:lstStyle/>
          <a:p>
            <a:fld id="{3CDF628D-5B93-9F4B-A04F-737036658E97}" type="datetimeFigureOut">
              <a:rPr lang="en-US" smtClean="0"/>
              <a:t>3/26/22</a:t>
            </a:fld>
            <a:endParaRPr lang="en-US"/>
          </a:p>
        </p:txBody>
      </p:sp>
      <p:sp>
        <p:nvSpPr>
          <p:cNvPr id="8" name="Footer Placeholder 7">
            <a:extLst>
              <a:ext uri="{FF2B5EF4-FFF2-40B4-BE49-F238E27FC236}">
                <a16:creationId xmlns:a16="http://schemas.microsoft.com/office/drawing/2014/main" id="{061E5E29-3417-4641-9953-8CF6EC5925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B9751F-BF66-7649-BE56-6B30B2E7A9CA}"/>
              </a:ext>
            </a:extLst>
          </p:cNvPr>
          <p:cNvSpPr>
            <a:spLocks noGrp="1"/>
          </p:cNvSpPr>
          <p:nvPr>
            <p:ph type="sldNum" sz="quarter" idx="12"/>
          </p:nvPr>
        </p:nvSpPr>
        <p:spPr/>
        <p:txBody>
          <a:bodyPr/>
          <a:lstStyle/>
          <a:p>
            <a:fld id="{7655727C-9597-C643-B22F-9534F73D2657}" type="slidenum">
              <a:rPr lang="en-US" smtClean="0"/>
              <a:t>‹#›</a:t>
            </a:fld>
            <a:endParaRPr lang="en-US"/>
          </a:p>
        </p:txBody>
      </p:sp>
    </p:spTree>
    <p:extLst>
      <p:ext uri="{BB962C8B-B14F-4D97-AF65-F5344CB8AC3E}">
        <p14:creationId xmlns:p14="http://schemas.microsoft.com/office/powerpoint/2010/main" val="2524189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0C345-3A74-874E-BBB5-CA2C6FF605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F31FD9-4BC6-2740-9F9E-9D602EDCF578}"/>
              </a:ext>
            </a:extLst>
          </p:cNvPr>
          <p:cNvSpPr>
            <a:spLocks noGrp="1"/>
          </p:cNvSpPr>
          <p:nvPr>
            <p:ph type="dt" sz="half" idx="10"/>
          </p:nvPr>
        </p:nvSpPr>
        <p:spPr/>
        <p:txBody>
          <a:bodyPr/>
          <a:lstStyle/>
          <a:p>
            <a:fld id="{3CDF628D-5B93-9F4B-A04F-737036658E97}" type="datetimeFigureOut">
              <a:rPr lang="en-US" smtClean="0"/>
              <a:t>3/26/22</a:t>
            </a:fld>
            <a:endParaRPr lang="en-US"/>
          </a:p>
        </p:txBody>
      </p:sp>
      <p:sp>
        <p:nvSpPr>
          <p:cNvPr id="4" name="Footer Placeholder 3">
            <a:extLst>
              <a:ext uri="{FF2B5EF4-FFF2-40B4-BE49-F238E27FC236}">
                <a16:creationId xmlns:a16="http://schemas.microsoft.com/office/drawing/2014/main" id="{39ABD50B-7A8B-E24C-A6C9-1CE8ACD6F0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319582-4BAB-6843-90F7-A1394BDFF163}"/>
              </a:ext>
            </a:extLst>
          </p:cNvPr>
          <p:cNvSpPr>
            <a:spLocks noGrp="1"/>
          </p:cNvSpPr>
          <p:nvPr>
            <p:ph type="sldNum" sz="quarter" idx="12"/>
          </p:nvPr>
        </p:nvSpPr>
        <p:spPr/>
        <p:txBody>
          <a:bodyPr/>
          <a:lstStyle/>
          <a:p>
            <a:fld id="{7655727C-9597-C643-B22F-9534F73D2657}" type="slidenum">
              <a:rPr lang="en-US" smtClean="0"/>
              <a:t>‹#›</a:t>
            </a:fld>
            <a:endParaRPr lang="en-US"/>
          </a:p>
        </p:txBody>
      </p:sp>
    </p:spTree>
    <p:extLst>
      <p:ext uri="{BB962C8B-B14F-4D97-AF65-F5344CB8AC3E}">
        <p14:creationId xmlns:p14="http://schemas.microsoft.com/office/powerpoint/2010/main" val="4110061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BC6F10-AC2E-7540-9365-E0E2270D78C9}"/>
              </a:ext>
            </a:extLst>
          </p:cNvPr>
          <p:cNvSpPr>
            <a:spLocks noGrp="1"/>
          </p:cNvSpPr>
          <p:nvPr>
            <p:ph type="dt" sz="half" idx="10"/>
          </p:nvPr>
        </p:nvSpPr>
        <p:spPr/>
        <p:txBody>
          <a:bodyPr/>
          <a:lstStyle/>
          <a:p>
            <a:fld id="{3CDF628D-5B93-9F4B-A04F-737036658E97}" type="datetimeFigureOut">
              <a:rPr lang="en-US" smtClean="0"/>
              <a:t>3/26/22</a:t>
            </a:fld>
            <a:endParaRPr lang="en-US"/>
          </a:p>
        </p:txBody>
      </p:sp>
      <p:sp>
        <p:nvSpPr>
          <p:cNvPr id="3" name="Footer Placeholder 2">
            <a:extLst>
              <a:ext uri="{FF2B5EF4-FFF2-40B4-BE49-F238E27FC236}">
                <a16:creationId xmlns:a16="http://schemas.microsoft.com/office/drawing/2014/main" id="{B89168AF-6096-214C-9147-2DE3AEEBB5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30D8AD-1F65-3A4F-8E59-4127776A71C9}"/>
              </a:ext>
            </a:extLst>
          </p:cNvPr>
          <p:cNvSpPr>
            <a:spLocks noGrp="1"/>
          </p:cNvSpPr>
          <p:nvPr>
            <p:ph type="sldNum" sz="quarter" idx="12"/>
          </p:nvPr>
        </p:nvSpPr>
        <p:spPr/>
        <p:txBody>
          <a:bodyPr/>
          <a:lstStyle/>
          <a:p>
            <a:fld id="{7655727C-9597-C643-B22F-9534F73D2657}" type="slidenum">
              <a:rPr lang="en-US" smtClean="0"/>
              <a:t>‹#›</a:t>
            </a:fld>
            <a:endParaRPr lang="en-US"/>
          </a:p>
        </p:txBody>
      </p:sp>
    </p:spTree>
    <p:extLst>
      <p:ext uri="{BB962C8B-B14F-4D97-AF65-F5344CB8AC3E}">
        <p14:creationId xmlns:p14="http://schemas.microsoft.com/office/powerpoint/2010/main" val="28149923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1B918-C349-AE42-B25F-A2207D9D4D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AED794F-FE54-B14B-B9AF-1CF633E8AE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6A698E-6CF4-EF49-8DF4-D79C8AFCA1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28B58A-0251-0E41-B894-9776638967DB}"/>
              </a:ext>
            </a:extLst>
          </p:cNvPr>
          <p:cNvSpPr>
            <a:spLocks noGrp="1"/>
          </p:cNvSpPr>
          <p:nvPr>
            <p:ph type="dt" sz="half" idx="10"/>
          </p:nvPr>
        </p:nvSpPr>
        <p:spPr/>
        <p:txBody>
          <a:bodyPr/>
          <a:lstStyle/>
          <a:p>
            <a:fld id="{3CDF628D-5B93-9F4B-A04F-737036658E97}" type="datetimeFigureOut">
              <a:rPr lang="en-US" smtClean="0"/>
              <a:t>3/26/22</a:t>
            </a:fld>
            <a:endParaRPr lang="en-US"/>
          </a:p>
        </p:txBody>
      </p:sp>
      <p:sp>
        <p:nvSpPr>
          <p:cNvPr id="6" name="Footer Placeholder 5">
            <a:extLst>
              <a:ext uri="{FF2B5EF4-FFF2-40B4-BE49-F238E27FC236}">
                <a16:creationId xmlns:a16="http://schemas.microsoft.com/office/drawing/2014/main" id="{79DE8000-5225-2B4C-A203-B6E0155596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99D9B4-F8DF-C74C-86C3-4BAB6D517912}"/>
              </a:ext>
            </a:extLst>
          </p:cNvPr>
          <p:cNvSpPr>
            <a:spLocks noGrp="1"/>
          </p:cNvSpPr>
          <p:nvPr>
            <p:ph type="sldNum" sz="quarter" idx="12"/>
          </p:nvPr>
        </p:nvSpPr>
        <p:spPr/>
        <p:txBody>
          <a:bodyPr/>
          <a:lstStyle/>
          <a:p>
            <a:fld id="{7655727C-9597-C643-B22F-9534F73D2657}" type="slidenum">
              <a:rPr lang="en-US" smtClean="0"/>
              <a:t>‹#›</a:t>
            </a:fld>
            <a:endParaRPr lang="en-US"/>
          </a:p>
        </p:txBody>
      </p:sp>
    </p:spTree>
    <p:extLst>
      <p:ext uri="{BB962C8B-B14F-4D97-AF65-F5344CB8AC3E}">
        <p14:creationId xmlns:p14="http://schemas.microsoft.com/office/powerpoint/2010/main" val="3644285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B4E54-8BC6-CB47-9C83-5792129EFE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185135E-94F8-6744-AE88-34701B876C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8F8DF4D-AE1B-A349-B904-E72F6ED17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E9159D-B618-9F46-85FE-0FD3DF73557F}"/>
              </a:ext>
            </a:extLst>
          </p:cNvPr>
          <p:cNvSpPr>
            <a:spLocks noGrp="1"/>
          </p:cNvSpPr>
          <p:nvPr>
            <p:ph type="dt" sz="half" idx="10"/>
          </p:nvPr>
        </p:nvSpPr>
        <p:spPr/>
        <p:txBody>
          <a:bodyPr/>
          <a:lstStyle/>
          <a:p>
            <a:fld id="{3CDF628D-5B93-9F4B-A04F-737036658E97}" type="datetimeFigureOut">
              <a:rPr lang="en-US" smtClean="0"/>
              <a:t>3/26/22</a:t>
            </a:fld>
            <a:endParaRPr lang="en-US"/>
          </a:p>
        </p:txBody>
      </p:sp>
      <p:sp>
        <p:nvSpPr>
          <p:cNvPr id="6" name="Footer Placeholder 5">
            <a:extLst>
              <a:ext uri="{FF2B5EF4-FFF2-40B4-BE49-F238E27FC236}">
                <a16:creationId xmlns:a16="http://schemas.microsoft.com/office/drawing/2014/main" id="{88D06B40-AEC4-944F-AF76-D1804A4C90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3BC8A3-1370-F04A-877B-7B70C95134EF}"/>
              </a:ext>
            </a:extLst>
          </p:cNvPr>
          <p:cNvSpPr>
            <a:spLocks noGrp="1"/>
          </p:cNvSpPr>
          <p:nvPr>
            <p:ph type="sldNum" sz="quarter" idx="12"/>
          </p:nvPr>
        </p:nvSpPr>
        <p:spPr/>
        <p:txBody>
          <a:bodyPr/>
          <a:lstStyle/>
          <a:p>
            <a:fld id="{7655727C-9597-C643-B22F-9534F73D2657}" type="slidenum">
              <a:rPr lang="en-US" smtClean="0"/>
              <a:t>‹#›</a:t>
            </a:fld>
            <a:endParaRPr lang="en-US"/>
          </a:p>
        </p:txBody>
      </p:sp>
    </p:spTree>
    <p:extLst>
      <p:ext uri="{BB962C8B-B14F-4D97-AF65-F5344CB8AC3E}">
        <p14:creationId xmlns:p14="http://schemas.microsoft.com/office/powerpoint/2010/main" val="1688391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5DB3B2-43A9-0C4A-82F2-63A5A1E8FB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A4C805-4E35-0149-B32D-14D8EFA2D7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5543BD-0F88-ED4F-834A-E08060C21B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DF628D-5B93-9F4B-A04F-737036658E97}" type="datetimeFigureOut">
              <a:rPr lang="en-US" smtClean="0"/>
              <a:t>3/26/22</a:t>
            </a:fld>
            <a:endParaRPr lang="en-US"/>
          </a:p>
        </p:txBody>
      </p:sp>
      <p:sp>
        <p:nvSpPr>
          <p:cNvPr id="5" name="Footer Placeholder 4">
            <a:extLst>
              <a:ext uri="{FF2B5EF4-FFF2-40B4-BE49-F238E27FC236}">
                <a16:creationId xmlns:a16="http://schemas.microsoft.com/office/drawing/2014/main" id="{110A3F5A-D50B-AE42-8D41-E981D3030C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7B1CCA-8205-9F4D-8406-FE2070BBF6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55727C-9597-C643-B22F-9534F73D2657}" type="slidenum">
              <a:rPr lang="en-US" smtClean="0"/>
              <a:t>‹#›</a:t>
            </a:fld>
            <a:endParaRPr lang="en-US"/>
          </a:p>
        </p:txBody>
      </p:sp>
    </p:spTree>
    <p:extLst>
      <p:ext uri="{BB962C8B-B14F-4D97-AF65-F5344CB8AC3E}">
        <p14:creationId xmlns:p14="http://schemas.microsoft.com/office/powerpoint/2010/main" val="1828043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journals.plos.org/plosone/article?id=10.1371/journal.pone.0185413"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ncbi.nlm.nih.gov/pmc/articles/PMC709017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7B376-8B59-3549-890D-47798BBEB20B}"/>
              </a:ext>
            </a:extLst>
          </p:cNvPr>
          <p:cNvSpPr>
            <a:spLocks noGrp="1"/>
          </p:cNvSpPr>
          <p:nvPr>
            <p:ph type="ctrTitle"/>
          </p:nvPr>
        </p:nvSpPr>
        <p:spPr/>
        <p:txBody>
          <a:bodyPr/>
          <a:lstStyle/>
          <a:p>
            <a:r>
              <a:rPr lang="en-US" dirty="0"/>
              <a:t>OSA, Bronchiectasis, TBM, &amp; EDAC</a:t>
            </a:r>
          </a:p>
        </p:txBody>
      </p:sp>
      <p:sp>
        <p:nvSpPr>
          <p:cNvPr id="3" name="Subtitle 2">
            <a:extLst>
              <a:ext uri="{FF2B5EF4-FFF2-40B4-BE49-F238E27FC236}">
                <a16:creationId xmlns:a16="http://schemas.microsoft.com/office/drawing/2014/main" id="{D03AF50C-1B49-8B4C-B41F-315745AEBE3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68625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C97F5-982F-9E4D-9CB3-9779316EAE63}"/>
              </a:ext>
            </a:extLst>
          </p:cNvPr>
          <p:cNvSpPr>
            <a:spLocks noGrp="1"/>
          </p:cNvSpPr>
          <p:nvPr>
            <p:ph type="title"/>
          </p:nvPr>
        </p:nvSpPr>
        <p:spPr/>
        <p:txBody>
          <a:bodyPr/>
          <a:lstStyle/>
          <a:p>
            <a:r>
              <a:rPr lang="en-US" dirty="0"/>
              <a:t>Untreated OSA and Bronchiectasis/TBM: mechanisms</a:t>
            </a:r>
          </a:p>
        </p:txBody>
      </p:sp>
      <p:sp>
        <p:nvSpPr>
          <p:cNvPr id="3" name="Content Placeholder 2">
            <a:extLst>
              <a:ext uri="{FF2B5EF4-FFF2-40B4-BE49-F238E27FC236}">
                <a16:creationId xmlns:a16="http://schemas.microsoft.com/office/drawing/2014/main" id="{35DC2914-4B94-6A4B-A5BA-B6159FD67B97}"/>
              </a:ext>
            </a:extLst>
          </p:cNvPr>
          <p:cNvSpPr>
            <a:spLocks noGrp="1"/>
          </p:cNvSpPr>
          <p:nvPr>
            <p:ph idx="1"/>
          </p:nvPr>
        </p:nvSpPr>
        <p:spPr/>
        <p:txBody>
          <a:bodyPr>
            <a:normAutofit fontScale="85000" lnSpcReduction="20000"/>
          </a:bodyPr>
          <a:lstStyle/>
          <a:p>
            <a:r>
              <a:rPr lang="en-US" dirty="0"/>
              <a:t>1986: Cole’s vicious cycle hypothesis = environmental insult, genetic susceptibility, impaired </a:t>
            </a:r>
            <a:r>
              <a:rPr lang="en-US" dirty="0" err="1"/>
              <a:t>mucociliary</a:t>
            </a:r>
            <a:r>
              <a:rPr lang="en-US" dirty="0"/>
              <a:t> clearance -&gt; </a:t>
            </a:r>
            <a:r>
              <a:rPr lang="en-US" dirty="0" err="1"/>
              <a:t>persistents</a:t>
            </a:r>
            <a:r>
              <a:rPr lang="en-US" dirty="0"/>
              <a:t> of microbes -&gt; chronic inflammation -&gt; tissue damage -&gt; impaired motility -&gt; vicious cycle [ citations 16 and 17 =  Cole, P.J. Inflammation: A two-edged sword—The model of bronchiectasis. Eur. J. Respir. Dis. Suppl. 1986, 147, 6–15 and King, P.T. The pathophysiology of bronchiectasis. Int. J. Chron. Obstruct. </a:t>
            </a:r>
            <a:r>
              <a:rPr lang="en-US" dirty="0" err="1"/>
              <a:t>Pulmon</a:t>
            </a:r>
            <a:r>
              <a:rPr lang="en-US" dirty="0"/>
              <a:t>. Dis. 2009, 4, 411–419.] </a:t>
            </a:r>
          </a:p>
          <a:p>
            <a:r>
              <a:rPr lang="en-US" dirty="0"/>
              <a:t>High rate of nocturnal syndromes – unknown if mediated by OSA or non OSA </a:t>
            </a:r>
            <a:r>
              <a:rPr lang="en-US" dirty="0" err="1"/>
              <a:t>sdb</a:t>
            </a:r>
            <a:r>
              <a:rPr lang="en-US" dirty="0"/>
              <a:t> , or other mechanism – Gao et al (https://</a:t>
            </a:r>
            <a:r>
              <a:rPr lang="en-US" dirty="0" err="1"/>
              <a:t>journals.plos.org</a:t>
            </a:r>
            <a:r>
              <a:rPr lang="en-US" dirty="0"/>
              <a:t>/</a:t>
            </a:r>
            <a:r>
              <a:rPr lang="en-US" dirty="0" err="1"/>
              <a:t>plosone</a:t>
            </a:r>
            <a:r>
              <a:rPr lang="en-US" dirty="0"/>
              <a:t>/</a:t>
            </a:r>
            <a:r>
              <a:rPr lang="en-US" dirty="0" err="1"/>
              <a:t>article?id</a:t>
            </a:r>
            <a:r>
              <a:rPr lang="en-US" dirty="0"/>
              <a:t>=10.1371/journal.pone.0102970) found 56.9% had elevated </a:t>
            </a:r>
            <a:r>
              <a:rPr lang="en-US" dirty="0" err="1"/>
              <a:t>Pittsurgh</a:t>
            </a:r>
            <a:r>
              <a:rPr lang="en-US" dirty="0"/>
              <a:t> Sleep Quality index (over 5) – double the rate in healthy subjects.  </a:t>
            </a:r>
          </a:p>
          <a:p>
            <a:r>
              <a:rPr lang="en-US" dirty="0" err="1"/>
              <a:t>Phua</a:t>
            </a:r>
            <a:r>
              <a:rPr lang="en-US" dirty="0"/>
              <a:t> et al https://</a:t>
            </a:r>
            <a:r>
              <a:rPr lang="en-US" dirty="0" err="1"/>
              <a:t>www.mdpi.com</a:t>
            </a:r>
            <a:r>
              <a:rPr lang="en-US" dirty="0"/>
              <a:t>/2077-0383/6/12/114– airflow obstruction and gas trapping may worsen hypoxemia and hypercapnia related to apneas or hypopneas and thus lead to greater symptoms  -</a:t>
            </a:r>
          </a:p>
        </p:txBody>
      </p:sp>
    </p:spTree>
    <p:extLst>
      <p:ext uri="{BB962C8B-B14F-4D97-AF65-F5344CB8AC3E}">
        <p14:creationId xmlns:p14="http://schemas.microsoft.com/office/powerpoint/2010/main" val="377190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C97F5-982F-9E4D-9CB3-9779316EAE63}"/>
              </a:ext>
            </a:extLst>
          </p:cNvPr>
          <p:cNvSpPr>
            <a:spLocks noGrp="1"/>
          </p:cNvSpPr>
          <p:nvPr>
            <p:ph type="title"/>
          </p:nvPr>
        </p:nvSpPr>
        <p:spPr/>
        <p:txBody>
          <a:bodyPr/>
          <a:lstStyle/>
          <a:p>
            <a:r>
              <a:rPr lang="en-US" dirty="0"/>
              <a:t>Untreated OSA and Bronchiectasis/TBM: individual effects</a:t>
            </a:r>
          </a:p>
        </p:txBody>
      </p:sp>
      <p:sp>
        <p:nvSpPr>
          <p:cNvPr id="3" name="Content Placeholder 2">
            <a:extLst>
              <a:ext uri="{FF2B5EF4-FFF2-40B4-BE49-F238E27FC236}">
                <a16:creationId xmlns:a16="http://schemas.microsoft.com/office/drawing/2014/main" id="{35DC2914-4B94-6A4B-A5BA-B6159FD67B97}"/>
              </a:ext>
            </a:extLst>
          </p:cNvPr>
          <p:cNvSpPr>
            <a:spLocks noGrp="1"/>
          </p:cNvSpPr>
          <p:nvPr>
            <p:ph idx="1"/>
          </p:nvPr>
        </p:nvSpPr>
        <p:spPr/>
        <p:txBody>
          <a:bodyPr>
            <a:normAutofit fontScale="77500" lnSpcReduction="20000"/>
          </a:bodyPr>
          <a:lstStyle/>
          <a:p>
            <a:r>
              <a:rPr lang="en-US" dirty="0"/>
              <a:t>“We hypothesize that, due to the irreversible dilatation of the bronchi, the presence of sputum, and airflow obstruction, patients with NCFB may be predisposed to hypoxemia during sleep, or to symptoms that may lead to arousal.” - </a:t>
            </a:r>
            <a:r>
              <a:rPr lang="en-US" dirty="0">
                <a:hlinkClick r:id="rId3"/>
              </a:rPr>
              <a:t>https://journals.plos.org/plosone/article?id=10.1371/journal.pone.0185413</a:t>
            </a:r>
            <a:endParaRPr lang="en-US" dirty="0"/>
          </a:p>
          <a:p>
            <a:endParaRPr lang="en-US" dirty="0"/>
          </a:p>
          <a:p>
            <a:r>
              <a:rPr lang="en-US" dirty="0"/>
              <a:t>Good background on bronchiectasis – 2013 claims based derivation of incidence and prevalence https://</a:t>
            </a:r>
            <a:r>
              <a:rPr lang="en-US" dirty="0" err="1"/>
              <a:t>journals.sagepub.com</a:t>
            </a:r>
            <a:r>
              <a:rPr lang="en-US" dirty="0"/>
              <a:t>/</a:t>
            </a:r>
            <a:r>
              <a:rPr lang="en-US" dirty="0" err="1"/>
              <a:t>doi</a:t>
            </a:r>
            <a:r>
              <a:rPr lang="en-US" dirty="0"/>
              <a:t>/10.1177/1479972317709649</a:t>
            </a:r>
          </a:p>
          <a:p>
            <a:endParaRPr lang="en-US" dirty="0"/>
          </a:p>
          <a:p>
            <a:r>
              <a:rPr lang="en-US" dirty="0"/>
              <a:t>Issues in bronchiectasis (3</a:t>
            </a:r>
            <a:r>
              <a:rPr lang="en-US" baseline="30000" dirty="0"/>
              <a:t>rd</a:t>
            </a:r>
            <a:r>
              <a:rPr lang="en-US" dirty="0"/>
              <a:t> most common airway disease) – reference: https://</a:t>
            </a:r>
            <a:r>
              <a:rPr lang="en-US" dirty="0" err="1"/>
              <a:t>journal.chestnet.org</a:t>
            </a:r>
            <a:r>
              <a:rPr lang="en-US" dirty="0"/>
              <a:t>/article/S0012-3692(18)30392-1/</a:t>
            </a:r>
            <a:r>
              <a:rPr lang="en-US" dirty="0" err="1"/>
              <a:t>fulltext</a:t>
            </a:r>
            <a:endParaRPr lang="en-US" dirty="0"/>
          </a:p>
          <a:p>
            <a:endParaRPr lang="en-US" dirty="0"/>
          </a:p>
          <a:p>
            <a:r>
              <a:rPr lang="en-US" dirty="0"/>
              <a:t>Notable points: incidence is increasing, increases with age (similar to OSA?) – but is there an increased incidence? Neutrophilic </a:t>
            </a:r>
            <a:r>
              <a:rPr lang="en-US" dirty="0" err="1"/>
              <a:t>infilitrate</a:t>
            </a:r>
            <a:r>
              <a:rPr lang="en-US" dirty="0"/>
              <a:t>; ??? Other mechanistic overlap</a:t>
            </a:r>
          </a:p>
          <a:p>
            <a:endParaRPr lang="en-US" dirty="0"/>
          </a:p>
        </p:txBody>
      </p:sp>
    </p:spTree>
    <p:extLst>
      <p:ext uri="{BB962C8B-B14F-4D97-AF65-F5344CB8AC3E}">
        <p14:creationId xmlns:p14="http://schemas.microsoft.com/office/powerpoint/2010/main" val="3021595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C97F5-982F-9E4D-9CB3-9779316EAE63}"/>
              </a:ext>
            </a:extLst>
          </p:cNvPr>
          <p:cNvSpPr>
            <a:spLocks noGrp="1"/>
          </p:cNvSpPr>
          <p:nvPr>
            <p:ph type="title"/>
          </p:nvPr>
        </p:nvSpPr>
        <p:spPr/>
        <p:txBody>
          <a:bodyPr/>
          <a:lstStyle/>
          <a:p>
            <a:r>
              <a:rPr lang="en-US" dirty="0"/>
              <a:t>Untreated OSA and Bronchiectasis/TBM: society effects</a:t>
            </a:r>
          </a:p>
        </p:txBody>
      </p:sp>
      <p:sp>
        <p:nvSpPr>
          <p:cNvPr id="3" name="Content Placeholder 2">
            <a:extLst>
              <a:ext uri="{FF2B5EF4-FFF2-40B4-BE49-F238E27FC236}">
                <a16:creationId xmlns:a16="http://schemas.microsoft.com/office/drawing/2014/main" id="{35DC2914-4B94-6A4B-A5BA-B6159FD67B97}"/>
              </a:ext>
            </a:extLst>
          </p:cNvPr>
          <p:cNvSpPr>
            <a:spLocks noGrp="1"/>
          </p:cNvSpPr>
          <p:nvPr>
            <p:ph idx="1"/>
          </p:nvPr>
        </p:nvSpPr>
        <p:spPr/>
        <p:txBody>
          <a:bodyPr>
            <a:normAutofit lnSpcReduction="10000"/>
          </a:bodyPr>
          <a:lstStyle/>
          <a:p>
            <a:r>
              <a:rPr lang="en-US" dirty="0">
                <a:hlinkClick r:id="rId3"/>
              </a:rPr>
              <a:t>https://www.ncbi.nlm.nih.gov/pmc/articles/PMC7090178/</a:t>
            </a:r>
            <a:endParaRPr lang="en-US" dirty="0"/>
          </a:p>
          <a:p>
            <a:r>
              <a:rPr lang="en-US" dirty="0"/>
              <a:t>Tianjin Hospital China; 124 consecutive patients with COPD 2017-2019 all received PSG. Not clear how many screened or if some were nonadherent</a:t>
            </a:r>
          </a:p>
          <a:p>
            <a:r>
              <a:rPr lang="en-US" dirty="0"/>
              <a:t>Excluded asthma, pre-</a:t>
            </a:r>
            <a:r>
              <a:rPr lang="en-US" dirty="0" err="1"/>
              <a:t>extisting</a:t>
            </a:r>
            <a:r>
              <a:rPr lang="en-US" dirty="0"/>
              <a:t> bronchiectasis, nonsmokers, or any other diagnosed respiratory diseases</a:t>
            </a:r>
          </a:p>
          <a:p>
            <a:r>
              <a:rPr lang="en-US" dirty="0"/>
              <a:t>70 of 124 had overlap syndrome (COPD + OSA) – 56%</a:t>
            </a:r>
          </a:p>
          <a:p>
            <a:r>
              <a:rPr lang="en-US" dirty="0"/>
              <a:t>Of that 70, 30 had radiographic bronchiectasis (42.86%) vs 10 of 54 without overlap. </a:t>
            </a:r>
          </a:p>
          <a:p>
            <a:r>
              <a:rPr lang="en-US" dirty="0"/>
              <a:t>Sketchy study</a:t>
            </a:r>
          </a:p>
        </p:txBody>
      </p:sp>
    </p:spTree>
    <p:extLst>
      <p:ext uri="{BB962C8B-B14F-4D97-AF65-F5344CB8AC3E}">
        <p14:creationId xmlns:p14="http://schemas.microsoft.com/office/powerpoint/2010/main" val="1359037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3C53B-623B-5A4C-8693-3783C7DB897B}"/>
              </a:ext>
            </a:extLst>
          </p:cNvPr>
          <p:cNvSpPr>
            <a:spLocks noGrp="1"/>
          </p:cNvSpPr>
          <p:nvPr>
            <p:ph type="title"/>
          </p:nvPr>
        </p:nvSpPr>
        <p:spPr/>
        <p:txBody>
          <a:bodyPr>
            <a:normAutofit/>
          </a:bodyPr>
          <a:lstStyle/>
          <a:p>
            <a:r>
              <a:rPr lang="en-US" sz="2200" dirty="0"/>
              <a:t>S, </a:t>
            </a:r>
            <a:r>
              <a:rPr lang="en-US" sz="2200" dirty="0" err="1"/>
              <a:t>Sekibag</a:t>
            </a:r>
            <a:r>
              <a:rPr lang="en-US" sz="2200" dirty="0"/>
              <a:t> Y, </a:t>
            </a:r>
            <a:r>
              <a:rPr lang="en-US" sz="2200" dirty="0" err="1"/>
              <a:t>Musellim</a:t>
            </a:r>
            <a:r>
              <a:rPr lang="en-US" sz="2200" dirty="0"/>
              <a:t> D. The frequency of obstructive sleep apnea in patients with non-cystic fibrosis bronchiectasis. Turk </a:t>
            </a:r>
            <a:r>
              <a:rPr lang="en-US" sz="2200" dirty="0" err="1"/>
              <a:t>Thorac</a:t>
            </a:r>
            <a:r>
              <a:rPr lang="en-US" sz="2200" dirty="0"/>
              <a:t> J. 2021; 22(4): 333-338.</a:t>
            </a:r>
            <a:br>
              <a:rPr lang="en-US" dirty="0"/>
            </a:br>
            <a:endParaRPr lang="en-US" dirty="0"/>
          </a:p>
        </p:txBody>
      </p:sp>
      <p:sp>
        <p:nvSpPr>
          <p:cNvPr id="3" name="Content Placeholder 2">
            <a:extLst>
              <a:ext uri="{FF2B5EF4-FFF2-40B4-BE49-F238E27FC236}">
                <a16:creationId xmlns:a16="http://schemas.microsoft.com/office/drawing/2014/main" id="{B94BA43E-CD84-664C-A150-F49FA9DFAE1A}"/>
              </a:ext>
            </a:extLst>
          </p:cNvPr>
          <p:cNvSpPr>
            <a:spLocks noGrp="1"/>
          </p:cNvSpPr>
          <p:nvPr>
            <p:ph idx="1"/>
          </p:nvPr>
        </p:nvSpPr>
        <p:spPr/>
        <p:txBody>
          <a:bodyPr/>
          <a:lstStyle/>
          <a:p>
            <a:r>
              <a:rPr lang="en-US" dirty="0"/>
              <a:t>1 academic medical center clinic in </a:t>
            </a:r>
            <a:r>
              <a:rPr lang="en-US" dirty="0" err="1"/>
              <a:t>istanbul</a:t>
            </a:r>
            <a:r>
              <a:rPr lang="en-US" dirty="0"/>
              <a:t> – n=75 patients over 1 year 2018; 24 decline study, 6 did not have available PSG results, 45 underwent testing. OSA in 55.8%: 14 mild, 5 moderate, 5 severe – despite average BMI 26.2. 86% symptomatic</a:t>
            </a:r>
          </a:p>
        </p:txBody>
      </p:sp>
    </p:spTree>
    <p:extLst>
      <p:ext uri="{BB962C8B-B14F-4D97-AF65-F5344CB8AC3E}">
        <p14:creationId xmlns:p14="http://schemas.microsoft.com/office/powerpoint/2010/main" val="2620521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8F721-A039-9C45-A27B-E907551D9FC0}"/>
              </a:ext>
            </a:extLst>
          </p:cNvPr>
          <p:cNvSpPr>
            <a:spLocks noGrp="1"/>
          </p:cNvSpPr>
          <p:nvPr>
            <p:ph type="title"/>
          </p:nvPr>
        </p:nvSpPr>
        <p:spPr/>
        <p:txBody>
          <a:bodyPr>
            <a:noAutofit/>
          </a:bodyPr>
          <a:lstStyle/>
          <a:p>
            <a:r>
              <a:rPr lang="en-US" sz="2400" dirty="0" err="1"/>
              <a:t>Faria</a:t>
            </a:r>
            <a:r>
              <a:rPr lang="en-US" sz="2400" dirty="0"/>
              <a:t> </a:t>
            </a:r>
            <a:r>
              <a:rPr lang="en-US" sz="2400" dirty="0" err="1"/>
              <a:t>J.nior</a:t>
            </a:r>
            <a:r>
              <a:rPr lang="en-US" sz="2400" dirty="0"/>
              <a:t> NS, </a:t>
            </a:r>
            <a:r>
              <a:rPr lang="en-US" sz="2400" dirty="0" err="1"/>
              <a:t>Urbano</a:t>
            </a:r>
            <a:r>
              <a:rPr lang="en-US" sz="2400" dirty="0"/>
              <a:t> JJ, Santos IR et al. Evaluation of</a:t>
            </a:r>
            <a:br>
              <a:rPr lang="en-US" sz="2400" dirty="0"/>
            </a:br>
            <a:r>
              <a:rPr lang="en-US" sz="2400" dirty="0"/>
              <a:t>obstructive sleep apnea in non-cystic fibrosis bronchiectasis: a</a:t>
            </a:r>
            <a:br>
              <a:rPr lang="en-US" sz="2400" dirty="0"/>
            </a:br>
            <a:r>
              <a:rPr lang="en-US" sz="2400" dirty="0"/>
              <a:t>cross-sectional study. </a:t>
            </a:r>
            <a:r>
              <a:rPr lang="en-US" sz="2400" dirty="0" err="1"/>
              <a:t>PloS</a:t>
            </a:r>
            <a:r>
              <a:rPr lang="en-US" sz="2400" dirty="0"/>
              <a:t> One. 2017;12(10):e0185413</a:t>
            </a:r>
            <a:br>
              <a:rPr lang="en-US" sz="2400" dirty="0"/>
            </a:br>
            <a:r>
              <a:rPr lang="en-US" sz="2400" dirty="0"/>
              <a:t>https://</a:t>
            </a:r>
            <a:r>
              <a:rPr lang="en-US" sz="2400" dirty="0" err="1"/>
              <a:t>journals.plos.org</a:t>
            </a:r>
            <a:r>
              <a:rPr lang="en-US" sz="2400" dirty="0"/>
              <a:t>/</a:t>
            </a:r>
            <a:r>
              <a:rPr lang="en-US" sz="2400" dirty="0" err="1"/>
              <a:t>plosone</a:t>
            </a:r>
            <a:r>
              <a:rPr lang="en-US" sz="2400" dirty="0"/>
              <a:t>/</a:t>
            </a:r>
            <a:r>
              <a:rPr lang="en-US" sz="2400" dirty="0" err="1"/>
              <a:t>article?id</a:t>
            </a:r>
            <a:r>
              <a:rPr lang="en-US" sz="2400" dirty="0"/>
              <a:t>=10.1371/journal.pone.0185413</a:t>
            </a:r>
          </a:p>
        </p:txBody>
      </p:sp>
      <p:sp>
        <p:nvSpPr>
          <p:cNvPr id="3" name="Content Placeholder 2">
            <a:extLst>
              <a:ext uri="{FF2B5EF4-FFF2-40B4-BE49-F238E27FC236}">
                <a16:creationId xmlns:a16="http://schemas.microsoft.com/office/drawing/2014/main" id="{FDA6D549-FC63-1848-9442-F0B60766EAC5}"/>
              </a:ext>
            </a:extLst>
          </p:cNvPr>
          <p:cNvSpPr>
            <a:spLocks noGrp="1"/>
          </p:cNvSpPr>
          <p:nvPr>
            <p:ph idx="1"/>
          </p:nvPr>
        </p:nvSpPr>
        <p:spPr/>
        <p:txBody>
          <a:bodyPr>
            <a:normAutofit/>
          </a:bodyPr>
          <a:lstStyle/>
          <a:p>
            <a:r>
              <a:rPr lang="en-US" dirty="0"/>
              <a:t>Sao Paulo Brazil – two bronchiectasis clinics 2013-16</a:t>
            </a:r>
          </a:p>
          <a:p>
            <a:r>
              <a:rPr lang="en-US" dirty="0"/>
              <a:t>N=418 patients narrowed to 129 -&gt; 79 excluded based on discontinuing the protocol or not </a:t>
            </a:r>
            <a:r>
              <a:rPr lang="en-US" dirty="0" err="1"/>
              <a:t>agreeindg</a:t>
            </a:r>
            <a:r>
              <a:rPr lang="en-US" dirty="0"/>
              <a:t>. Rest had PSG, PFTs, </a:t>
            </a:r>
            <a:r>
              <a:rPr lang="en-US" dirty="0" err="1"/>
              <a:t>Berlin+ESS</a:t>
            </a:r>
            <a:r>
              <a:rPr lang="en-US" dirty="0"/>
              <a:t> and neck circumference. </a:t>
            </a:r>
          </a:p>
          <a:p>
            <a:r>
              <a:rPr lang="en-US" dirty="0"/>
              <a:t>Most post-infectious bronchiectasis (though included some CF), half on </a:t>
            </a:r>
            <a:r>
              <a:rPr lang="en-US" dirty="0" err="1"/>
              <a:t>azithro</a:t>
            </a:r>
            <a:r>
              <a:rPr lang="en-US" dirty="0"/>
              <a:t> </a:t>
            </a:r>
            <a:r>
              <a:rPr lang="en-US" dirty="0" err="1"/>
              <a:t>chr</a:t>
            </a:r>
            <a:endParaRPr lang="en-US" dirty="0"/>
          </a:p>
          <a:p>
            <a:r>
              <a:rPr lang="en-US" dirty="0"/>
              <a:t>prevalence of OSA in patients with non-cystic fibrosis was 40.82%; despite normal BMI; majority had oxygen desaturation (38.7% &lt;85%) – apparent additive effect with apneas.</a:t>
            </a:r>
          </a:p>
        </p:txBody>
      </p:sp>
    </p:spTree>
    <p:extLst>
      <p:ext uri="{BB962C8B-B14F-4D97-AF65-F5344CB8AC3E}">
        <p14:creationId xmlns:p14="http://schemas.microsoft.com/office/powerpoint/2010/main" val="1851920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B72BD-5FD5-2B41-8C48-41055CFCA19B}"/>
              </a:ext>
            </a:extLst>
          </p:cNvPr>
          <p:cNvSpPr>
            <a:spLocks noGrp="1"/>
          </p:cNvSpPr>
          <p:nvPr>
            <p:ph type="title"/>
          </p:nvPr>
        </p:nvSpPr>
        <p:spPr/>
        <p:txBody>
          <a:bodyPr/>
          <a:lstStyle/>
          <a:p>
            <a:r>
              <a:rPr lang="en-US" dirty="0"/>
              <a:t>TBM / EDAC and OSA</a:t>
            </a:r>
          </a:p>
        </p:txBody>
      </p:sp>
      <p:sp>
        <p:nvSpPr>
          <p:cNvPr id="3" name="Content Placeholder 2">
            <a:extLst>
              <a:ext uri="{FF2B5EF4-FFF2-40B4-BE49-F238E27FC236}">
                <a16:creationId xmlns:a16="http://schemas.microsoft.com/office/drawing/2014/main" id="{C2F2D8AC-77B9-0245-BC38-1F7300D47C49}"/>
              </a:ext>
            </a:extLst>
          </p:cNvPr>
          <p:cNvSpPr>
            <a:spLocks noGrp="1"/>
          </p:cNvSpPr>
          <p:nvPr>
            <p:ph idx="1"/>
          </p:nvPr>
        </p:nvSpPr>
        <p:spPr/>
        <p:txBody>
          <a:bodyPr>
            <a:normAutofit fontScale="70000" lnSpcReduction="20000"/>
          </a:bodyPr>
          <a:lstStyle/>
          <a:p>
            <a:r>
              <a:rPr lang="en-US" dirty="0"/>
              <a:t>T(B)M: trachea(-broncho) </a:t>
            </a:r>
            <a:r>
              <a:rPr lang="en-US" dirty="0" err="1"/>
              <a:t>malacia</a:t>
            </a:r>
            <a:r>
              <a:rPr lang="en-US" dirty="0"/>
              <a:t> – collapsibility of the cartilaginous portion of lower airway; differ based on whether the bronchi are involved. 50-80% a-p collapse during forced expiration may lead to symptoms. </a:t>
            </a:r>
          </a:p>
          <a:p>
            <a:pPr lvl="1"/>
            <a:r>
              <a:rPr lang="en-US" dirty="0"/>
              <a:t>Thought predisposed by aspiration, LPR, GERD, and Chronic Cough</a:t>
            </a:r>
          </a:p>
          <a:p>
            <a:pPr lvl="1"/>
            <a:r>
              <a:rPr lang="en-US" dirty="0"/>
              <a:t>SDB causal directly, or through those? Hypothesis – negative intrathoracic pressure during obstructions may cause increased tracheal compliance over time (Peters et al 2005)</a:t>
            </a:r>
          </a:p>
          <a:p>
            <a:r>
              <a:rPr lang="en-US" dirty="0"/>
              <a:t>EDAC: excessive dynamic airway collapse / HDAC: hyperdynamic airway collapse: these refer to excessive movement of the </a:t>
            </a:r>
            <a:r>
              <a:rPr lang="en-US" dirty="0" err="1"/>
              <a:t>membraneous</a:t>
            </a:r>
            <a:r>
              <a:rPr lang="en-US" dirty="0"/>
              <a:t> form of the lower airway.</a:t>
            </a:r>
          </a:p>
          <a:p>
            <a:pPr lvl="1"/>
            <a:r>
              <a:rPr lang="en-US" dirty="0"/>
              <a:t>In both conditions, the luminal area decreases, which leads to symptoms. </a:t>
            </a:r>
          </a:p>
          <a:p>
            <a:r>
              <a:rPr lang="en-US" dirty="0"/>
              <a:t>Ehtisham 2015 - https://</a:t>
            </a:r>
            <a:r>
              <a:rPr lang="en-US" dirty="0" err="1"/>
              <a:t>sleep.biomedcentral.com</a:t>
            </a:r>
            <a:r>
              <a:rPr lang="en-US" dirty="0"/>
              <a:t>/articles/10.1186/s41606-018-0030-2 125 patients with TBM/HDAD; 62% had OSA by sleep study. Chart review at national </a:t>
            </a:r>
            <a:r>
              <a:rPr lang="en-US" dirty="0" err="1"/>
              <a:t>jewish</a:t>
            </a:r>
            <a:endParaRPr lang="en-US" dirty="0"/>
          </a:p>
          <a:p>
            <a:r>
              <a:rPr lang="en-US" dirty="0"/>
              <a:t>Peters et al 2005; https://</a:t>
            </a:r>
            <a:r>
              <a:rPr lang="en-US" dirty="0" err="1"/>
              <a:t>pubmed.ncbi.nlm.nih.gov</a:t>
            </a:r>
            <a:r>
              <a:rPr lang="en-US" dirty="0"/>
              <a:t>/16275417/ - individual case report of TM resolving with sleep apnea treatment; led to the hypothesis. </a:t>
            </a:r>
          </a:p>
          <a:p>
            <a:r>
              <a:rPr lang="en-US" dirty="0"/>
              <a:t>TBM/EDAC can be successfully treated with CPAP (splinting open the airway during exhalation due to PEEP/EPAP)</a:t>
            </a:r>
          </a:p>
        </p:txBody>
      </p:sp>
    </p:spTree>
    <p:extLst>
      <p:ext uri="{BB962C8B-B14F-4D97-AF65-F5344CB8AC3E}">
        <p14:creationId xmlns:p14="http://schemas.microsoft.com/office/powerpoint/2010/main" val="1654122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F0C10-BF2B-2048-B119-96019AE1CEE9}"/>
              </a:ext>
            </a:extLst>
          </p:cNvPr>
          <p:cNvSpPr>
            <a:spLocks noGrp="1"/>
          </p:cNvSpPr>
          <p:nvPr>
            <p:ph type="title"/>
          </p:nvPr>
        </p:nvSpPr>
        <p:spPr/>
        <p:txBody>
          <a:bodyPr>
            <a:normAutofit/>
          </a:bodyPr>
          <a:lstStyle/>
          <a:p>
            <a:r>
              <a:rPr lang="en-US" sz="2000" dirty="0"/>
              <a:t>DOI:10.1186/s41606-018-0030-2</a:t>
            </a:r>
            <a:br>
              <a:rPr lang="en-US" sz="2000" dirty="0"/>
            </a:br>
            <a:r>
              <a:rPr lang="en-US" sz="2000" dirty="0"/>
              <a:t>https://</a:t>
            </a:r>
            <a:r>
              <a:rPr lang="en-US" sz="2000" dirty="0" err="1"/>
              <a:t>sleep.biomedcentral.com</a:t>
            </a:r>
            <a:r>
              <a:rPr lang="en-US" sz="2000" dirty="0"/>
              <a:t>/articles/10.1186/s41606-018-0030-2</a:t>
            </a:r>
          </a:p>
        </p:txBody>
      </p:sp>
      <p:sp>
        <p:nvSpPr>
          <p:cNvPr id="3" name="Content Placeholder 2">
            <a:extLst>
              <a:ext uri="{FF2B5EF4-FFF2-40B4-BE49-F238E27FC236}">
                <a16:creationId xmlns:a16="http://schemas.microsoft.com/office/drawing/2014/main" id="{07CEC39C-472D-524F-929C-75CDA3A29562}"/>
              </a:ext>
            </a:extLst>
          </p:cNvPr>
          <p:cNvSpPr>
            <a:spLocks noGrp="1"/>
          </p:cNvSpPr>
          <p:nvPr>
            <p:ph idx="1"/>
          </p:nvPr>
        </p:nvSpPr>
        <p:spPr/>
        <p:txBody>
          <a:bodyPr/>
          <a:lstStyle/>
          <a:p>
            <a:r>
              <a:rPr lang="en-US" dirty="0"/>
              <a:t>Identified patients who all had sleep studies performed: N=100 with OSA diagnostic code + HRCT; n=100 with HRCT and no OSA diagnostic code (presumably negative study) Then, evaluated for the presence of TBM by expiratory tracheal collapse on the HRCT</a:t>
            </a:r>
          </a:p>
          <a:p>
            <a:r>
              <a:rPr lang="en-US" dirty="0"/>
              <a:t>Findings: no strong relationship between tracheal collapse and weight, smoking, OSA diagnosis or severity by AHI. More related to supine AHI</a:t>
            </a:r>
          </a:p>
          <a:p>
            <a:r>
              <a:rPr lang="en-US" dirty="0"/>
              <a:t>In sum, not supportive of causal role of OSA in causing TBM </a:t>
            </a:r>
          </a:p>
        </p:txBody>
      </p:sp>
    </p:spTree>
    <p:extLst>
      <p:ext uri="{BB962C8B-B14F-4D97-AF65-F5344CB8AC3E}">
        <p14:creationId xmlns:p14="http://schemas.microsoft.com/office/powerpoint/2010/main" val="38704744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1187</Words>
  <Application>Microsoft Macintosh PowerPoint</Application>
  <PresentationFormat>Widescreen</PresentationFormat>
  <Paragraphs>54</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OSA, Bronchiectasis, TBM, &amp; EDAC</vt:lpstr>
      <vt:lpstr>Untreated OSA and Bronchiectasis/TBM: mechanisms</vt:lpstr>
      <vt:lpstr>Untreated OSA and Bronchiectasis/TBM: individual effects</vt:lpstr>
      <vt:lpstr>Untreated OSA and Bronchiectasis/TBM: society effects</vt:lpstr>
      <vt:lpstr>S, Sekibag Y, Musellim D. The frequency of obstructive sleep apnea in patients with non-cystic fibrosis bronchiectasis. Turk Thorac J. 2021; 22(4): 333-338. </vt:lpstr>
      <vt:lpstr>Faria J.nior NS, Urbano JJ, Santos IR et al. Evaluation of obstructive sleep apnea in non-cystic fibrosis bronchiectasis: a cross-sectional study. PloS One. 2017;12(10):e0185413 https://journals.plos.org/plosone/article?id=10.1371/journal.pone.0185413</vt:lpstr>
      <vt:lpstr>TBM / EDAC and OSA</vt:lpstr>
      <vt:lpstr>DOI:10.1186/s41606-018-0030-2 https://sleep.biomedcentral.com/articles/10.1186/s41606-018-0030-2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OSA and TBM &amp; EDAC</dc:title>
  <dc:creator>BRIAN LOCKE</dc:creator>
  <cp:lastModifiedBy>BRIAN LOCKE</cp:lastModifiedBy>
  <cp:revision>2</cp:revision>
  <dcterms:created xsi:type="dcterms:W3CDTF">2022-03-26T23:10:17Z</dcterms:created>
  <dcterms:modified xsi:type="dcterms:W3CDTF">2022-03-26T23:34:50Z</dcterms:modified>
</cp:coreProperties>
</file>